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_rels/slideMaster1.xml.rels" ContentType="application/vnd.openxmlformats-package.relationships+xml"/>
  <Override PartName="/ppt/theme/theme1.xml" ContentType="application/vnd.openxmlformats-officedocument.theme+xml"/>
  <Override PartName="/ppt/slideLayouts/slideLayout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_rels/slideLayout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_rels/presentation.xml.rels" ContentType="application/vnd.openxmlformats-package.relationships+xml"/>
  <Override PartName="/ppt/slides/slide1.xml" ContentType="application/vnd.openxmlformats-officedocument.presentationml.slide+xml"/>
  <Override PartName="/ppt/slides/slide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  <Override PartName="/ppt/media/image1.png" ContentType="image/png"/>
  <Override PartName="/ppt/media/image9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media/image7.png" ContentType="image/png"/>
  <Override PartName="/ppt/media/image8.png" ContentType="image/png"/>
  <Override PartName="/ppt/media/image10.png" ContentType="image/png"/>
  <Override PartName="/ppt/media/image11.png" ContentType="image/png"/>
  <Override PartName="/ppt/media/image12.png" ContentType="image/pn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</p:sldIdLst>
  <p:sldSz cx="9144000" cy="51435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311760" y="292680"/>
            <a:ext cx="8520120" cy="800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311760" y="1228680"/>
            <a:ext cx="8520120" cy="1593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311760" y="2973240"/>
            <a:ext cx="8520120" cy="1593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311760" y="292680"/>
            <a:ext cx="8520120" cy="800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311760" y="1228680"/>
            <a:ext cx="4157640" cy="1593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4677840" y="1228680"/>
            <a:ext cx="4157640" cy="1593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311760" y="2973240"/>
            <a:ext cx="4157640" cy="1593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 type="body"/>
          </p:nvPr>
        </p:nvSpPr>
        <p:spPr>
          <a:xfrm>
            <a:off x="4677840" y="2973240"/>
            <a:ext cx="4157640" cy="1593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311760" y="292680"/>
            <a:ext cx="8520120" cy="800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311760" y="1228680"/>
            <a:ext cx="2743200" cy="1593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3192480" y="1228680"/>
            <a:ext cx="2743200" cy="1593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6073200" y="1228680"/>
            <a:ext cx="2743200" cy="1593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 type="body"/>
          </p:nvPr>
        </p:nvSpPr>
        <p:spPr>
          <a:xfrm>
            <a:off x="311760" y="2973240"/>
            <a:ext cx="2743200" cy="1593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 type="body"/>
          </p:nvPr>
        </p:nvSpPr>
        <p:spPr>
          <a:xfrm>
            <a:off x="3192480" y="2973240"/>
            <a:ext cx="2743200" cy="1593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 type="body"/>
          </p:nvPr>
        </p:nvSpPr>
        <p:spPr>
          <a:xfrm>
            <a:off x="6073200" y="2973240"/>
            <a:ext cx="2743200" cy="1593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311760" y="292680"/>
            <a:ext cx="8520120" cy="800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311760" y="1228680"/>
            <a:ext cx="8520120" cy="33397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311760" y="292680"/>
            <a:ext cx="8520120" cy="800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311760" y="1228680"/>
            <a:ext cx="8520120" cy="3339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311760" y="292680"/>
            <a:ext cx="8520120" cy="800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311760" y="1228680"/>
            <a:ext cx="4157640" cy="3339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body"/>
          </p:nvPr>
        </p:nvSpPr>
        <p:spPr>
          <a:xfrm>
            <a:off x="4677840" y="1228680"/>
            <a:ext cx="4157640" cy="3339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311760" y="292680"/>
            <a:ext cx="8520120" cy="800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311760" y="292680"/>
            <a:ext cx="8520120" cy="37126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311760" y="292680"/>
            <a:ext cx="8520120" cy="800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311760" y="1228680"/>
            <a:ext cx="4157640" cy="1593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4677840" y="1228680"/>
            <a:ext cx="4157640" cy="3339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 type="body"/>
          </p:nvPr>
        </p:nvSpPr>
        <p:spPr>
          <a:xfrm>
            <a:off x="311760" y="2973240"/>
            <a:ext cx="4157640" cy="1593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311760" y="292680"/>
            <a:ext cx="8520120" cy="800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311760" y="1228680"/>
            <a:ext cx="4157640" cy="3339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4677840" y="1228680"/>
            <a:ext cx="4157640" cy="1593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4677840" y="2973240"/>
            <a:ext cx="4157640" cy="1593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311760" y="292680"/>
            <a:ext cx="8520120" cy="800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311760" y="1228680"/>
            <a:ext cx="4157640" cy="1593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4677840" y="1228680"/>
            <a:ext cx="4157640" cy="1593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311760" y="2973240"/>
            <a:ext cx="8520120" cy="1593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311760" y="292680"/>
            <a:ext cx="8520120" cy="800640"/>
          </a:xfrm>
          <a:prstGeom prst="rect">
            <a:avLst/>
          </a:prstGeom>
        </p:spPr>
        <p:txBody>
          <a:bodyPr tIns="91440" bIns="91440">
            <a:noAutofit/>
          </a:bodyPr>
          <a:p>
            <a:pPr algn="ctr"/>
            <a:r>
              <a:rPr b="0" lang="en-US" sz="42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311760" y="1228680"/>
            <a:ext cx="8520120" cy="3339720"/>
          </a:xfrm>
          <a:prstGeom prst="rect">
            <a:avLst/>
          </a:prstGeom>
        </p:spPr>
        <p:txBody>
          <a:bodyPr tIns="91440" bIns="91440">
            <a:noAutofit/>
          </a:bodyPr>
          <a:p>
            <a:pPr marL="432000" indent="-324000" algn="ctr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 algn="ctr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 algn="ctr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 algn="ctr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sldNum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</p:spPr>
        <p:txBody>
          <a:bodyPr tIns="91440" bIns="9144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D521BCE3-FE2D-4687-B186-D25A06F45902}" type="slidenum">
              <a:rPr b="0" lang="en-GB" sz="1000" spc="-1" strike="noStrike">
                <a:solidFill>
                  <a:srgbClr val="212121"/>
                </a:solidFill>
                <a:latin typeface="Source Code Pro"/>
                <a:ea typeface="Source Code Pro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3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png"/><Relationship Id="rId3" Type="http://schemas.openxmlformats.org/officeDocument/2006/relationships/slideLayout" Target="../slideLayouts/slideLayout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png"/><Relationship Id="rId3" Type="http://schemas.openxmlformats.org/officeDocument/2006/relationships/slideLayout" Target="../slideLayouts/slideLayout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Relationship Id="rId3" Type="http://schemas.openxmlformats.org/officeDocument/2006/relationships/slideLayout" Target="../slideLayouts/slideLayout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png"/><Relationship Id="rId3" Type="http://schemas.openxmlformats.org/officeDocument/2006/relationships/slideLayout" Target="../slideLayouts/slideLayout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Shape 1"/>
          <p:cNvSpPr txBox="1"/>
          <p:nvPr/>
        </p:nvSpPr>
        <p:spPr>
          <a:xfrm>
            <a:off x="311760" y="292680"/>
            <a:ext cx="8520120" cy="33300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TextShape 2"/>
          <p:cNvSpPr txBox="1"/>
          <p:nvPr/>
        </p:nvSpPr>
        <p:spPr>
          <a:xfrm>
            <a:off x="194400" y="3760560"/>
            <a:ext cx="8637480" cy="123084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-GB" sz="2100" spc="-1" strike="noStrike">
                <a:solidFill>
                  <a:srgbClr val="212121"/>
                </a:solidFill>
                <a:latin typeface="Source Code Pro"/>
                <a:ea typeface="Source Code Pro"/>
              </a:rPr>
              <a:t>Topic: Application of Computer Vision for fruit detection and quality prediction</a:t>
            </a:r>
            <a:endParaRPr b="0" lang="en-US" sz="2100" spc="-1" strike="noStrike">
              <a:solidFill>
                <a:srgbClr val="000000"/>
              </a:solidFill>
              <a:latin typeface="Arial"/>
            </a:endParaRPr>
          </a:p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1" lang="en-GB" sz="2100" spc="-1" strike="noStrike">
                <a:solidFill>
                  <a:srgbClr val="212121"/>
                </a:solidFill>
                <a:latin typeface="Source Code Pro"/>
                <a:ea typeface="Source Code Pro"/>
              </a:rPr>
              <a:t>Presented by-Srinivas Mathur </a:t>
            </a:r>
            <a:endParaRPr b="0" lang="en-US" sz="21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Aft>
                <a:spcPts val="1599"/>
              </a:spcAft>
              <a:tabLst>
                <a:tab algn="l" pos="0"/>
              </a:tabLst>
            </a:pPr>
            <a:endParaRPr b="0" lang="en-US" sz="21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1" name="Google Shape;58;p13" descr=""/>
          <p:cNvPicPr/>
          <p:nvPr/>
        </p:nvPicPr>
        <p:blipFill>
          <a:blip r:embed="rId1"/>
          <a:stretch/>
        </p:blipFill>
        <p:spPr>
          <a:xfrm>
            <a:off x="0" y="0"/>
            <a:ext cx="9143640" cy="36226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extShape 1"/>
          <p:cNvSpPr txBox="1"/>
          <p:nvPr/>
        </p:nvSpPr>
        <p:spPr>
          <a:xfrm>
            <a:off x="311760" y="292680"/>
            <a:ext cx="8520120" cy="80064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GB" sz="4200" spc="-1" strike="noStrike">
                <a:solidFill>
                  <a:srgbClr val="212121"/>
                </a:solidFill>
                <a:latin typeface="Amatic SC"/>
                <a:ea typeface="Amatic SC"/>
              </a:rPr>
              <a:t>Various transfer learning models</a:t>
            </a:r>
            <a:endParaRPr b="0" lang="en-US" sz="4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TextShape 2"/>
          <p:cNvSpPr txBox="1"/>
          <p:nvPr/>
        </p:nvSpPr>
        <p:spPr>
          <a:xfrm>
            <a:off x="311760" y="1737360"/>
            <a:ext cx="8520120" cy="283104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 marL="457200" indent="-361440">
              <a:lnSpc>
                <a:spcPct val="115000"/>
              </a:lnSpc>
              <a:buClr>
                <a:srgbClr val="666666"/>
              </a:buClr>
              <a:buFont typeface="Montserrat"/>
              <a:buAutoNum type="arabicPeriod"/>
            </a:pPr>
            <a:r>
              <a:rPr b="0" lang="en-GB" sz="2100" spc="-1" strike="noStrike">
                <a:solidFill>
                  <a:srgbClr val="666666"/>
                </a:solidFill>
                <a:latin typeface="Montserrat"/>
                <a:ea typeface="Montserrat"/>
              </a:rPr>
              <a:t>Resnet50</a:t>
            </a:r>
            <a:endParaRPr b="0" lang="en-US" sz="2100" spc="-1" strike="noStrike">
              <a:solidFill>
                <a:srgbClr val="000000"/>
              </a:solidFill>
              <a:latin typeface="Arial"/>
            </a:endParaRPr>
          </a:p>
          <a:p>
            <a:pPr marL="457200" indent="-361440">
              <a:lnSpc>
                <a:spcPct val="115000"/>
              </a:lnSpc>
              <a:buClr>
                <a:srgbClr val="666666"/>
              </a:buClr>
              <a:buFont typeface="Montserrat"/>
              <a:buAutoNum type="arabicPeriod"/>
            </a:pPr>
            <a:r>
              <a:rPr b="0" lang="en-GB" sz="2100" spc="-1" strike="noStrike">
                <a:solidFill>
                  <a:srgbClr val="666666"/>
                </a:solidFill>
                <a:latin typeface="Montserrat"/>
                <a:ea typeface="Montserrat"/>
              </a:rPr>
              <a:t>VGG16</a:t>
            </a:r>
            <a:endParaRPr b="0" lang="en-US" sz="2100" spc="-1" strike="noStrike">
              <a:solidFill>
                <a:srgbClr val="000000"/>
              </a:solidFill>
              <a:latin typeface="Arial"/>
            </a:endParaRPr>
          </a:p>
          <a:p>
            <a:pPr marL="457200" indent="-361440">
              <a:lnSpc>
                <a:spcPct val="115000"/>
              </a:lnSpc>
              <a:buClr>
                <a:srgbClr val="666666"/>
              </a:buClr>
              <a:buFont typeface="Montserrat"/>
              <a:buAutoNum type="arabicPeriod"/>
            </a:pPr>
            <a:r>
              <a:rPr b="0" lang="en-GB" sz="2100" spc="-1" strike="noStrike">
                <a:solidFill>
                  <a:srgbClr val="666666"/>
                </a:solidFill>
                <a:latin typeface="Montserrat"/>
                <a:ea typeface="Montserrat"/>
              </a:rPr>
              <a:t>VGG19</a:t>
            </a:r>
            <a:endParaRPr b="0" lang="en-US" sz="2100" spc="-1" strike="noStrike">
              <a:solidFill>
                <a:srgbClr val="000000"/>
              </a:solidFill>
              <a:latin typeface="Arial"/>
            </a:endParaRPr>
          </a:p>
          <a:p>
            <a:pPr marL="457200" indent="-361440">
              <a:lnSpc>
                <a:spcPct val="115000"/>
              </a:lnSpc>
              <a:buClr>
                <a:srgbClr val="666666"/>
              </a:buClr>
              <a:buFont typeface="Montserrat"/>
              <a:buAutoNum type="arabicPeriod"/>
            </a:pPr>
            <a:r>
              <a:rPr b="0" lang="en-GB" sz="2100" spc="-1" strike="noStrike">
                <a:solidFill>
                  <a:srgbClr val="666666"/>
                </a:solidFill>
                <a:latin typeface="Montserrat"/>
                <a:ea typeface="Montserrat"/>
              </a:rPr>
              <a:t>Xception</a:t>
            </a:r>
            <a:endParaRPr b="0" lang="en-US" sz="2100" spc="-1" strike="noStrike">
              <a:solidFill>
                <a:srgbClr val="000000"/>
              </a:solidFill>
              <a:latin typeface="Arial"/>
            </a:endParaRPr>
          </a:p>
          <a:p>
            <a:pPr marL="457200" indent="-361440">
              <a:lnSpc>
                <a:spcPct val="115000"/>
              </a:lnSpc>
              <a:buClr>
                <a:srgbClr val="666666"/>
              </a:buClr>
              <a:buFont typeface="Montserrat"/>
              <a:buAutoNum type="arabicPeriod"/>
            </a:pPr>
            <a:r>
              <a:rPr b="0" lang="en-GB" sz="2100" spc="-1" strike="noStrike">
                <a:solidFill>
                  <a:srgbClr val="666666"/>
                </a:solidFill>
                <a:latin typeface="Montserrat"/>
                <a:ea typeface="Montserrat"/>
              </a:rPr>
              <a:t>Inception</a:t>
            </a:r>
            <a:endParaRPr b="0" lang="en-US" sz="2100" spc="-1" strike="noStrike">
              <a:solidFill>
                <a:srgbClr val="000000"/>
              </a:solidFill>
              <a:latin typeface="Arial"/>
            </a:endParaRPr>
          </a:p>
          <a:p>
            <a:pPr marL="457200" indent="-361440">
              <a:lnSpc>
                <a:spcPct val="115000"/>
              </a:lnSpc>
              <a:buClr>
                <a:srgbClr val="666666"/>
              </a:buClr>
              <a:buFont typeface="Montserrat"/>
              <a:buAutoNum type="arabicPeriod"/>
            </a:pPr>
            <a:r>
              <a:rPr b="0" lang="en-GB" sz="2100" spc="-1" strike="noStrike">
                <a:solidFill>
                  <a:srgbClr val="666666"/>
                </a:solidFill>
                <a:latin typeface="Montserrat"/>
                <a:ea typeface="Montserrat"/>
              </a:rPr>
              <a:t>Mobilenet</a:t>
            </a:r>
            <a:endParaRPr b="0" lang="en-US" sz="21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Shape 1"/>
          <p:cNvSpPr txBox="1"/>
          <p:nvPr/>
        </p:nvSpPr>
        <p:spPr>
          <a:xfrm>
            <a:off x="311760" y="292680"/>
            <a:ext cx="8520120" cy="80064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GB" sz="4200" spc="-1" strike="noStrike">
                <a:solidFill>
                  <a:srgbClr val="212121"/>
                </a:solidFill>
                <a:latin typeface="Amatic SC"/>
                <a:ea typeface="Amatic SC"/>
              </a:rPr>
              <a:t>The model used for spoilage detection</a:t>
            </a:r>
            <a:endParaRPr b="0" lang="en-US" sz="4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TextShape 2"/>
          <p:cNvSpPr txBox="1"/>
          <p:nvPr/>
        </p:nvSpPr>
        <p:spPr>
          <a:xfrm>
            <a:off x="311760" y="1645920"/>
            <a:ext cx="8520120" cy="310896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 marL="457200" indent="-367920">
              <a:lnSpc>
                <a:spcPct val="115000"/>
              </a:lnSpc>
              <a:buClr>
                <a:srgbClr val="666666"/>
              </a:buClr>
              <a:buFont typeface="Montserrat"/>
              <a:buChar char="●"/>
            </a:pPr>
            <a:r>
              <a:rPr b="0" lang="en-GB" sz="2200" spc="-1" strike="noStrike">
                <a:solidFill>
                  <a:srgbClr val="666666"/>
                </a:solidFill>
                <a:latin typeface="Montserrat"/>
                <a:ea typeface="Montserrat"/>
              </a:rPr>
              <a:t>VGG16 was selected for predicting the fresh pieces and defective pieces as it gave best results for the given training data.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marL="457200" indent="-367920">
              <a:lnSpc>
                <a:spcPct val="115000"/>
              </a:lnSpc>
              <a:buClr>
                <a:srgbClr val="666666"/>
              </a:buClr>
              <a:buFont typeface="Montserrat"/>
              <a:buChar char="●"/>
            </a:pPr>
            <a:r>
              <a:rPr b="0" lang="en-GB" sz="2200" spc="-1" strike="noStrike">
                <a:solidFill>
                  <a:srgbClr val="666666"/>
                </a:solidFill>
                <a:latin typeface="Montserrat"/>
                <a:ea typeface="Montserrat"/>
              </a:rPr>
              <a:t>Data augmentation was used to increase the no. of training images and avoid overfitting by slightly shifting, rotating and flipping the image.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marL="457200" indent="-367920">
              <a:lnSpc>
                <a:spcPct val="115000"/>
              </a:lnSpc>
              <a:buClr>
                <a:srgbClr val="666666"/>
              </a:buClr>
              <a:buFont typeface="Montserrat"/>
              <a:buChar char="●"/>
            </a:pPr>
            <a:r>
              <a:rPr b="0" lang="en-GB" sz="2200" spc="-1" strike="noStrike">
                <a:solidFill>
                  <a:srgbClr val="666666"/>
                </a:solidFill>
                <a:latin typeface="Montserrat"/>
                <a:ea typeface="Montserrat"/>
              </a:rPr>
              <a:t>Accuracy 85% on test set.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extShape 1"/>
          <p:cNvSpPr txBox="1"/>
          <p:nvPr/>
        </p:nvSpPr>
        <p:spPr>
          <a:xfrm>
            <a:off x="311760" y="292680"/>
            <a:ext cx="8520120" cy="80064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GB" sz="4200" spc="-1" strike="noStrike">
                <a:solidFill>
                  <a:srgbClr val="212121"/>
                </a:solidFill>
                <a:latin typeface="Amatic SC"/>
                <a:ea typeface="Amatic SC"/>
              </a:rPr>
              <a:t>Architecture of VGG16</a:t>
            </a:r>
            <a:endParaRPr b="0" lang="en-US" sz="4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TextShape 2"/>
          <p:cNvSpPr txBox="1"/>
          <p:nvPr/>
        </p:nvSpPr>
        <p:spPr>
          <a:xfrm>
            <a:off x="311760" y="1228680"/>
            <a:ext cx="8520120" cy="333972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6" name="Google Shape;127;p24" descr=""/>
          <p:cNvPicPr/>
          <p:nvPr/>
        </p:nvPicPr>
        <p:blipFill>
          <a:blip r:embed="rId1"/>
          <a:stretch/>
        </p:blipFill>
        <p:spPr>
          <a:xfrm>
            <a:off x="311760" y="1632960"/>
            <a:ext cx="8520120" cy="25311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extShape 1"/>
          <p:cNvSpPr txBox="1"/>
          <p:nvPr/>
        </p:nvSpPr>
        <p:spPr>
          <a:xfrm>
            <a:off x="311760" y="292680"/>
            <a:ext cx="8520120" cy="80064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GB" sz="4200" spc="-1" strike="noStrike">
                <a:solidFill>
                  <a:srgbClr val="212121"/>
                </a:solidFill>
                <a:latin typeface="Amatic SC"/>
                <a:ea typeface="Amatic SC"/>
              </a:rPr>
              <a:t>Workflow</a:t>
            </a:r>
            <a:endParaRPr b="0" lang="en-US" sz="4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TextShape 2"/>
          <p:cNvSpPr txBox="1"/>
          <p:nvPr/>
        </p:nvSpPr>
        <p:spPr>
          <a:xfrm>
            <a:off x="311760" y="1228680"/>
            <a:ext cx="8520120" cy="333972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 marL="457200" indent="-367920">
              <a:lnSpc>
                <a:spcPct val="115000"/>
              </a:lnSpc>
              <a:buClr>
                <a:srgbClr val="666666"/>
              </a:buClr>
              <a:buFont typeface="Montserrat"/>
              <a:buChar char="●"/>
            </a:pPr>
            <a:r>
              <a:rPr b="0" lang="en-GB" sz="2200" spc="-1" strike="noStrike">
                <a:solidFill>
                  <a:srgbClr val="666666"/>
                </a:solidFill>
                <a:latin typeface="Montserrat"/>
                <a:ea typeface="Montserrat"/>
              </a:rPr>
              <a:t>The objects detected by yolo in the image were cropped and saved in an array.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marL="457200" indent="-367920">
              <a:lnSpc>
                <a:spcPct val="115000"/>
              </a:lnSpc>
              <a:buClr>
                <a:srgbClr val="666666"/>
              </a:buClr>
              <a:buFont typeface="Montserrat"/>
              <a:buChar char="●"/>
            </a:pPr>
            <a:r>
              <a:rPr b="0" lang="en-GB" sz="2200" spc="-1" strike="noStrike">
                <a:solidFill>
                  <a:srgbClr val="666666"/>
                </a:solidFill>
                <a:latin typeface="Montserrat"/>
                <a:ea typeface="Montserrat"/>
              </a:rPr>
              <a:t>Then these images were used to train the classification model.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marL="457200" indent="-367920">
              <a:lnSpc>
                <a:spcPct val="115000"/>
              </a:lnSpc>
              <a:buClr>
                <a:srgbClr val="666666"/>
              </a:buClr>
              <a:buFont typeface="Montserrat"/>
              <a:buChar char="●"/>
            </a:pPr>
            <a:r>
              <a:rPr b="0" lang="en-GB" sz="2200" spc="-1" strike="noStrike">
                <a:solidFill>
                  <a:srgbClr val="666666"/>
                </a:solidFill>
                <a:latin typeface="Montserrat"/>
                <a:ea typeface="Montserrat"/>
              </a:rPr>
              <a:t>While testing,again each object was saved in an array and prediction was made on each one of them.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extShape 1"/>
          <p:cNvSpPr txBox="1"/>
          <p:nvPr/>
        </p:nvSpPr>
        <p:spPr>
          <a:xfrm>
            <a:off x="311760" y="292680"/>
            <a:ext cx="8520120" cy="80064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GB" sz="4200" spc="-1" strike="noStrike">
                <a:solidFill>
                  <a:srgbClr val="212121"/>
                </a:solidFill>
                <a:latin typeface="Amatic SC"/>
                <a:ea typeface="Amatic SC"/>
              </a:rPr>
              <a:t>Results</a:t>
            </a:r>
            <a:endParaRPr b="0" lang="en-US" sz="4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TextShape 2"/>
          <p:cNvSpPr txBox="1"/>
          <p:nvPr/>
        </p:nvSpPr>
        <p:spPr>
          <a:xfrm>
            <a:off x="311760" y="1228680"/>
            <a:ext cx="8520120" cy="333972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1" name="Google Shape;140;p26" descr=""/>
          <p:cNvPicPr/>
          <p:nvPr/>
        </p:nvPicPr>
        <p:blipFill>
          <a:blip r:embed="rId1"/>
          <a:stretch/>
        </p:blipFill>
        <p:spPr>
          <a:xfrm>
            <a:off x="311760" y="1154520"/>
            <a:ext cx="4259880" cy="3920040"/>
          </a:xfrm>
          <a:prstGeom prst="rect">
            <a:avLst/>
          </a:prstGeom>
          <a:ln>
            <a:noFill/>
          </a:ln>
        </p:spPr>
      </p:pic>
      <p:pic>
        <p:nvPicPr>
          <p:cNvPr id="72" name="Google Shape;141;p26" descr=""/>
          <p:cNvPicPr/>
          <p:nvPr/>
        </p:nvPicPr>
        <p:blipFill>
          <a:blip r:embed="rId2"/>
          <a:stretch/>
        </p:blipFill>
        <p:spPr>
          <a:xfrm>
            <a:off x="4663440" y="1093680"/>
            <a:ext cx="4469400" cy="38548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extShape 1"/>
          <p:cNvSpPr txBox="1"/>
          <p:nvPr/>
        </p:nvSpPr>
        <p:spPr>
          <a:xfrm>
            <a:off x="311760" y="292680"/>
            <a:ext cx="8520120" cy="80064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TextShape 2"/>
          <p:cNvSpPr txBox="1"/>
          <p:nvPr/>
        </p:nvSpPr>
        <p:spPr>
          <a:xfrm>
            <a:off x="311760" y="1228680"/>
            <a:ext cx="8520120" cy="333972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5" name="Google Shape;148;p27" descr=""/>
          <p:cNvPicPr/>
          <p:nvPr/>
        </p:nvPicPr>
        <p:blipFill>
          <a:blip r:embed="rId1"/>
          <a:stretch/>
        </p:blipFill>
        <p:spPr>
          <a:xfrm>
            <a:off x="128880" y="0"/>
            <a:ext cx="3567240" cy="4946760"/>
          </a:xfrm>
          <a:prstGeom prst="rect">
            <a:avLst/>
          </a:prstGeom>
          <a:ln>
            <a:noFill/>
          </a:ln>
        </p:spPr>
      </p:pic>
      <p:pic>
        <p:nvPicPr>
          <p:cNvPr id="76" name="Google Shape;149;p27" descr=""/>
          <p:cNvPicPr/>
          <p:nvPr/>
        </p:nvPicPr>
        <p:blipFill>
          <a:blip r:embed="rId2"/>
          <a:stretch/>
        </p:blipFill>
        <p:spPr>
          <a:xfrm>
            <a:off x="3964320" y="423000"/>
            <a:ext cx="4951800" cy="42602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TextShape 1"/>
          <p:cNvSpPr txBox="1"/>
          <p:nvPr/>
        </p:nvSpPr>
        <p:spPr>
          <a:xfrm>
            <a:off x="311760" y="292680"/>
            <a:ext cx="8520120" cy="80064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TextShape 2"/>
          <p:cNvSpPr txBox="1"/>
          <p:nvPr/>
        </p:nvSpPr>
        <p:spPr>
          <a:xfrm>
            <a:off x="311760" y="1228680"/>
            <a:ext cx="8520120" cy="333972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9" name="Google Shape;156;p28" descr=""/>
          <p:cNvPicPr/>
          <p:nvPr/>
        </p:nvPicPr>
        <p:blipFill>
          <a:blip r:embed="rId1"/>
          <a:stretch/>
        </p:blipFill>
        <p:spPr>
          <a:xfrm>
            <a:off x="149400" y="720000"/>
            <a:ext cx="4181040" cy="4003920"/>
          </a:xfrm>
          <a:prstGeom prst="rect">
            <a:avLst/>
          </a:prstGeom>
          <a:ln>
            <a:noFill/>
          </a:ln>
        </p:spPr>
      </p:pic>
      <p:pic>
        <p:nvPicPr>
          <p:cNvPr id="80" name="Google Shape;157;p28" descr=""/>
          <p:cNvPicPr/>
          <p:nvPr/>
        </p:nvPicPr>
        <p:blipFill>
          <a:blip r:embed="rId2"/>
          <a:stretch/>
        </p:blipFill>
        <p:spPr>
          <a:xfrm>
            <a:off x="4377600" y="857880"/>
            <a:ext cx="4571640" cy="38660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TextShape 1"/>
          <p:cNvSpPr txBox="1"/>
          <p:nvPr/>
        </p:nvSpPr>
        <p:spPr>
          <a:xfrm>
            <a:off x="311760" y="292680"/>
            <a:ext cx="8520120" cy="80064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TextShape 2"/>
          <p:cNvSpPr txBox="1"/>
          <p:nvPr/>
        </p:nvSpPr>
        <p:spPr>
          <a:xfrm>
            <a:off x="311760" y="1228680"/>
            <a:ext cx="8520120" cy="333972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83" name="Google Shape;164;p29" descr=""/>
          <p:cNvPicPr/>
          <p:nvPr/>
        </p:nvPicPr>
        <p:blipFill>
          <a:blip r:embed="rId1"/>
          <a:stretch/>
        </p:blipFill>
        <p:spPr>
          <a:xfrm>
            <a:off x="97200" y="868680"/>
            <a:ext cx="4474440" cy="3902400"/>
          </a:xfrm>
          <a:prstGeom prst="rect">
            <a:avLst/>
          </a:prstGeom>
          <a:ln>
            <a:noFill/>
          </a:ln>
        </p:spPr>
      </p:pic>
      <p:pic>
        <p:nvPicPr>
          <p:cNvPr id="84" name="Google Shape;165;p29" descr=""/>
          <p:cNvPicPr/>
          <p:nvPr/>
        </p:nvPicPr>
        <p:blipFill>
          <a:blip r:embed="rId2"/>
          <a:stretch/>
        </p:blipFill>
        <p:spPr>
          <a:xfrm>
            <a:off x="4362480" y="1165680"/>
            <a:ext cx="4781160" cy="34974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TextShape 1"/>
          <p:cNvSpPr txBox="1"/>
          <p:nvPr/>
        </p:nvSpPr>
        <p:spPr>
          <a:xfrm>
            <a:off x="311760" y="292680"/>
            <a:ext cx="8520120" cy="80064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GB" sz="4200" spc="-1" strike="noStrike">
                <a:solidFill>
                  <a:srgbClr val="212121"/>
                </a:solidFill>
                <a:latin typeface="Amatic SC"/>
                <a:ea typeface="Amatic SC"/>
              </a:rPr>
              <a:t>Improvements</a:t>
            </a:r>
            <a:endParaRPr b="0" lang="en-US" sz="4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TextShape 2"/>
          <p:cNvSpPr txBox="1"/>
          <p:nvPr/>
        </p:nvSpPr>
        <p:spPr>
          <a:xfrm>
            <a:off x="311760" y="1228680"/>
            <a:ext cx="8520120" cy="333972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 marL="457200" indent="-380520">
              <a:lnSpc>
                <a:spcPct val="115000"/>
              </a:lnSpc>
              <a:buClr>
                <a:srgbClr val="666666"/>
              </a:buClr>
              <a:buFont typeface="Montserrat"/>
              <a:buChar char="●"/>
            </a:pPr>
            <a:r>
              <a:rPr b="0" lang="en-GB" sz="2400" spc="-1" strike="noStrike">
                <a:solidFill>
                  <a:srgbClr val="666666"/>
                </a:solidFill>
                <a:latin typeface="Montserrat"/>
                <a:ea typeface="Montserrat"/>
              </a:rPr>
              <a:t>More image data for predicting quality.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457200" indent="-380520">
              <a:lnSpc>
                <a:spcPct val="115000"/>
              </a:lnSpc>
              <a:buClr>
                <a:srgbClr val="666666"/>
              </a:buClr>
              <a:buFont typeface="Montserrat"/>
              <a:buChar char="●"/>
            </a:pPr>
            <a:r>
              <a:rPr b="0" lang="en-GB" sz="2400" spc="-1" strike="noStrike">
                <a:solidFill>
                  <a:srgbClr val="666666"/>
                </a:solidFill>
                <a:latin typeface="Montserrat"/>
                <a:ea typeface="Montserrat"/>
              </a:rPr>
              <a:t>The images should be of high resolution and bright.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457200" indent="-380520">
              <a:lnSpc>
                <a:spcPct val="115000"/>
              </a:lnSpc>
              <a:buClr>
                <a:srgbClr val="666666"/>
              </a:buClr>
              <a:buFont typeface="Montserrat"/>
              <a:buChar char="●"/>
            </a:pPr>
            <a:r>
              <a:rPr b="0" lang="en-GB" sz="2400" spc="-1" strike="noStrike">
                <a:solidFill>
                  <a:srgbClr val="666666"/>
                </a:solidFill>
                <a:latin typeface="Montserrat"/>
                <a:ea typeface="Montserrat"/>
              </a:rPr>
              <a:t>The probability value  can be changed according to the use case. 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TextShape 1"/>
          <p:cNvSpPr txBox="1"/>
          <p:nvPr/>
        </p:nvSpPr>
        <p:spPr>
          <a:xfrm>
            <a:off x="357480" y="2110320"/>
            <a:ext cx="8520120" cy="80064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GB" sz="4200" spc="-1" strike="noStrike">
                <a:solidFill>
                  <a:srgbClr val="212121"/>
                </a:solidFill>
                <a:latin typeface="Montserrat"/>
                <a:ea typeface="Montserrat"/>
              </a:rPr>
              <a:t>Thank you</a:t>
            </a:r>
            <a:endParaRPr b="0" lang="en-US" sz="4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Shape 1"/>
          <p:cNvSpPr txBox="1"/>
          <p:nvPr/>
        </p:nvSpPr>
        <p:spPr>
          <a:xfrm>
            <a:off x="311760" y="292680"/>
            <a:ext cx="8520120" cy="80064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GB" sz="4200" spc="-1" strike="noStrike">
                <a:solidFill>
                  <a:srgbClr val="212121"/>
                </a:solidFill>
                <a:latin typeface="Amatic SC"/>
                <a:ea typeface="Amatic SC"/>
              </a:rPr>
              <a:t>Problem statement</a:t>
            </a:r>
            <a:endParaRPr b="0" lang="en-US" sz="4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TextShape 2"/>
          <p:cNvSpPr txBox="1"/>
          <p:nvPr/>
        </p:nvSpPr>
        <p:spPr>
          <a:xfrm>
            <a:off x="311760" y="1228680"/>
            <a:ext cx="8520120" cy="333972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115000"/>
              </a:lnSpc>
              <a:spcAft>
                <a:spcPts val="1599"/>
              </a:spcAft>
              <a:tabLst>
                <a:tab algn="l" pos="0"/>
              </a:tabLst>
            </a:pPr>
            <a:r>
              <a:rPr b="0" lang="en-GB" sz="2600" spc="-1" strike="noStrike">
                <a:solidFill>
                  <a:srgbClr val="666666"/>
                </a:solidFill>
                <a:latin typeface="Montserrat"/>
                <a:ea typeface="Montserrat"/>
              </a:rPr>
              <a:t>To detect fruits(in this case litchi) in the image, count the number and classify each piece  as fresh or defective.   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Shape 1"/>
          <p:cNvSpPr txBox="1"/>
          <p:nvPr/>
        </p:nvSpPr>
        <p:spPr>
          <a:xfrm>
            <a:off x="311760" y="292680"/>
            <a:ext cx="8520120" cy="80064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GB" sz="4200" spc="-1" strike="noStrike">
                <a:solidFill>
                  <a:srgbClr val="212121"/>
                </a:solidFill>
                <a:latin typeface="Amatic SC"/>
                <a:ea typeface="Amatic SC"/>
              </a:rPr>
              <a:t>Breakdown of the topics</a:t>
            </a:r>
            <a:endParaRPr b="0" lang="en-US" sz="4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TextShape 2"/>
          <p:cNvSpPr txBox="1"/>
          <p:nvPr/>
        </p:nvSpPr>
        <p:spPr>
          <a:xfrm>
            <a:off x="311760" y="1228680"/>
            <a:ext cx="8520120" cy="333972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 marL="457200" indent="-374400">
              <a:lnSpc>
                <a:spcPct val="115000"/>
              </a:lnSpc>
              <a:buClr>
                <a:srgbClr val="666666"/>
              </a:buClr>
              <a:buFont typeface="Montserrat"/>
              <a:buChar char="●"/>
            </a:pPr>
            <a:r>
              <a:rPr b="0" lang="en-GB" sz="2300" spc="-1" strike="noStrike">
                <a:solidFill>
                  <a:srgbClr val="666666"/>
                </a:solidFill>
                <a:latin typeface="Montserrat"/>
                <a:ea typeface="Montserrat"/>
              </a:rPr>
              <a:t>The first part focuses on object detection using YOLO.</a:t>
            </a:r>
            <a:endParaRPr b="0" lang="en-US" sz="2300" spc="-1" strike="noStrike">
              <a:solidFill>
                <a:srgbClr val="000000"/>
              </a:solidFill>
              <a:latin typeface="Arial"/>
            </a:endParaRPr>
          </a:p>
          <a:p>
            <a:pPr marL="457200">
              <a:lnSpc>
                <a:spcPct val="115000"/>
              </a:lnSpc>
              <a:spcBef>
                <a:spcPts val="1599"/>
              </a:spcBef>
              <a:tabLst>
                <a:tab algn="l" pos="0"/>
              </a:tabLst>
            </a:pPr>
            <a:endParaRPr b="0" lang="en-US" sz="2300" spc="-1" strike="noStrike">
              <a:solidFill>
                <a:srgbClr val="000000"/>
              </a:solidFill>
              <a:latin typeface="Arial"/>
            </a:endParaRPr>
          </a:p>
          <a:p>
            <a:pPr marL="457200" indent="-374400">
              <a:lnSpc>
                <a:spcPct val="115000"/>
              </a:lnSpc>
              <a:spcBef>
                <a:spcPts val="1599"/>
              </a:spcBef>
              <a:buClr>
                <a:srgbClr val="666666"/>
              </a:buClr>
              <a:buFont typeface="Montserrat"/>
              <a:buChar char="●"/>
              <a:tabLst>
                <a:tab algn="l" pos="0"/>
              </a:tabLst>
            </a:pPr>
            <a:r>
              <a:rPr b="0" lang="en-GB" sz="2300" spc="-1" strike="noStrike">
                <a:solidFill>
                  <a:srgbClr val="666666"/>
                </a:solidFill>
                <a:latin typeface="Montserrat"/>
                <a:ea typeface="Montserrat"/>
              </a:rPr>
              <a:t>The second part focuses on use of transfer learning technique for spoilage detection.</a:t>
            </a:r>
            <a:endParaRPr b="0" lang="en-US" sz="23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extShape 1"/>
          <p:cNvSpPr txBox="1"/>
          <p:nvPr/>
        </p:nvSpPr>
        <p:spPr>
          <a:xfrm>
            <a:off x="349560" y="182880"/>
            <a:ext cx="8520120" cy="82296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GB" sz="4200" spc="-1" strike="noStrike">
                <a:solidFill>
                  <a:srgbClr val="212121"/>
                </a:solidFill>
                <a:latin typeface="Amatic SC"/>
                <a:ea typeface="Amatic SC"/>
              </a:rPr>
              <a:t>Object detection (classification + localization)</a:t>
            </a:r>
            <a:endParaRPr b="0" lang="en-US" sz="4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TextShape 2"/>
          <p:cNvSpPr txBox="1"/>
          <p:nvPr/>
        </p:nvSpPr>
        <p:spPr>
          <a:xfrm>
            <a:off x="311760" y="1228680"/>
            <a:ext cx="8520120" cy="36630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 marL="457200" indent="-380520">
              <a:lnSpc>
                <a:spcPct val="115000"/>
              </a:lnSpc>
              <a:buClr>
                <a:srgbClr val="666666"/>
              </a:buClr>
              <a:buFont typeface="Montserrat"/>
              <a:buChar char="●"/>
            </a:pPr>
            <a:r>
              <a:rPr b="0" lang="en-GB" sz="2400" spc="-1" strike="noStrike">
                <a:solidFill>
                  <a:srgbClr val="666666"/>
                </a:solidFill>
                <a:latin typeface="Montserrat"/>
                <a:ea typeface="Montserrat"/>
              </a:rPr>
              <a:t>Image classification involves predicting the class of one object in an image. 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457200" indent="-380520">
              <a:lnSpc>
                <a:spcPct val="115000"/>
              </a:lnSpc>
              <a:buClr>
                <a:srgbClr val="666666"/>
              </a:buClr>
              <a:buFont typeface="Montserrat"/>
              <a:buChar char="●"/>
            </a:pPr>
            <a:r>
              <a:rPr b="0" lang="en-GB" sz="2400" spc="-1" strike="noStrike">
                <a:solidFill>
                  <a:srgbClr val="666666"/>
                </a:solidFill>
                <a:latin typeface="Montserrat"/>
                <a:ea typeface="Montserrat"/>
              </a:rPr>
              <a:t>Object localization refers to identifying the location of one or more objects in an image and drawing a bounding box around their extent. 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457200" indent="-380520">
              <a:lnSpc>
                <a:spcPct val="115000"/>
              </a:lnSpc>
              <a:buClr>
                <a:srgbClr val="666666"/>
              </a:buClr>
              <a:buFont typeface="Montserrat"/>
              <a:buChar char="●"/>
            </a:pPr>
            <a:r>
              <a:rPr b="0" lang="en-GB" sz="2400" spc="-1" strike="noStrike">
                <a:solidFill>
                  <a:srgbClr val="666666"/>
                </a:solidFill>
                <a:latin typeface="Montserrat"/>
                <a:ea typeface="Montserrat"/>
              </a:rPr>
              <a:t>Object detection combines these two tasks and localizes and classifies one or more objects in an image.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Shape 1"/>
          <p:cNvSpPr txBox="1"/>
          <p:nvPr/>
        </p:nvSpPr>
        <p:spPr>
          <a:xfrm>
            <a:off x="311760" y="292680"/>
            <a:ext cx="8520120" cy="80064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GB" sz="4200" spc="-1" strike="noStrike">
                <a:solidFill>
                  <a:srgbClr val="212121"/>
                </a:solidFill>
                <a:latin typeface="Amatic SC"/>
                <a:ea typeface="Amatic SC"/>
              </a:rPr>
              <a:t>Available object detection models</a:t>
            </a:r>
            <a:endParaRPr b="0" lang="en-US" sz="4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" name="TextShape 2"/>
          <p:cNvSpPr txBox="1"/>
          <p:nvPr/>
        </p:nvSpPr>
        <p:spPr>
          <a:xfrm>
            <a:off x="311760" y="1828800"/>
            <a:ext cx="8520120" cy="27396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 marL="457200" indent="-393480">
              <a:lnSpc>
                <a:spcPct val="115000"/>
              </a:lnSpc>
              <a:buClr>
                <a:srgbClr val="666666"/>
              </a:buClr>
              <a:buFont typeface="Montserrat"/>
              <a:buChar char="●"/>
            </a:pPr>
            <a:r>
              <a:rPr b="0" lang="en-GB" sz="2600" spc="-1" strike="noStrike">
                <a:solidFill>
                  <a:srgbClr val="666666"/>
                </a:solidFill>
                <a:latin typeface="Montserrat"/>
                <a:ea typeface="Montserrat"/>
              </a:rPr>
              <a:t>R-CNN(Regional Convolution neural networks) family - Accurate but slow .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  <a:p>
            <a:pPr marL="457200">
              <a:lnSpc>
                <a:spcPct val="115000"/>
              </a:lnSpc>
              <a:spcBef>
                <a:spcPts val="1599"/>
              </a:spcBef>
              <a:tabLst>
                <a:tab algn="l" pos="0"/>
              </a:tabLst>
            </a:pP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  <a:p>
            <a:pPr marL="457200" indent="-393480">
              <a:lnSpc>
                <a:spcPct val="115000"/>
              </a:lnSpc>
              <a:spcBef>
                <a:spcPts val="1599"/>
              </a:spcBef>
              <a:buClr>
                <a:srgbClr val="666666"/>
              </a:buClr>
              <a:buFont typeface="Montserrat"/>
              <a:buChar char="●"/>
              <a:tabLst>
                <a:tab algn="l" pos="0"/>
              </a:tabLst>
            </a:pPr>
            <a:r>
              <a:rPr b="0" lang="en-GB" sz="2600" spc="-1" strike="noStrike">
                <a:solidFill>
                  <a:srgbClr val="666666"/>
                </a:solidFill>
                <a:latin typeface="Montserrat"/>
                <a:ea typeface="Montserrat"/>
              </a:rPr>
              <a:t>YOLO (You Only Look Once)- fairly good but fast. 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Shape 1"/>
          <p:cNvSpPr txBox="1"/>
          <p:nvPr/>
        </p:nvSpPr>
        <p:spPr>
          <a:xfrm>
            <a:off x="311760" y="292680"/>
            <a:ext cx="8520120" cy="80064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GB" sz="4200" spc="-1" strike="noStrike">
                <a:solidFill>
                  <a:srgbClr val="212121"/>
                </a:solidFill>
                <a:latin typeface="Amatic SC"/>
                <a:ea typeface="Amatic SC"/>
              </a:rPr>
              <a:t>R-CNN Working</a:t>
            </a:r>
            <a:endParaRPr b="0" lang="en-US" sz="4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TextShape 2"/>
          <p:cNvSpPr txBox="1"/>
          <p:nvPr/>
        </p:nvSpPr>
        <p:spPr>
          <a:xfrm>
            <a:off x="311760" y="1228680"/>
            <a:ext cx="8520120" cy="333972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2" name="Google Shape;89;p18" descr=""/>
          <p:cNvPicPr/>
          <p:nvPr/>
        </p:nvPicPr>
        <p:blipFill>
          <a:blip r:embed="rId1"/>
          <a:stretch/>
        </p:blipFill>
        <p:spPr>
          <a:xfrm>
            <a:off x="68400" y="1228680"/>
            <a:ext cx="9029520" cy="37774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extShape 1"/>
          <p:cNvSpPr txBox="1"/>
          <p:nvPr/>
        </p:nvSpPr>
        <p:spPr>
          <a:xfrm>
            <a:off x="311760" y="292680"/>
            <a:ext cx="8520120" cy="80064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GB" sz="4200" spc="-1" strike="noStrike">
                <a:solidFill>
                  <a:srgbClr val="212121"/>
                </a:solidFill>
                <a:latin typeface="Amatic SC"/>
                <a:ea typeface="Amatic SC"/>
              </a:rPr>
              <a:t>YOLO</a:t>
            </a:r>
            <a:endParaRPr b="0" lang="en-US" sz="4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TextShape 2"/>
          <p:cNvSpPr txBox="1"/>
          <p:nvPr/>
        </p:nvSpPr>
        <p:spPr>
          <a:xfrm>
            <a:off x="311760" y="1228680"/>
            <a:ext cx="8520120" cy="333972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 marL="457200" indent="-367920">
              <a:lnSpc>
                <a:spcPct val="115000"/>
              </a:lnSpc>
              <a:buClr>
                <a:srgbClr val="666666"/>
              </a:buClr>
              <a:buFont typeface="Montserrat"/>
              <a:buChar char="●"/>
            </a:pPr>
            <a:r>
              <a:rPr b="0" lang="en-GB" sz="2200" spc="-1" strike="noStrike">
                <a:solidFill>
                  <a:srgbClr val="666666"/>
                </a:solidFill>
                <a:latin typeface="Montserrat"/>
                <a:ea typeface="Montserrat"/>
              </a:rPr>
              <a:t>A single neural network is applied to the full image. This network divides the image into regions or grids and predicts bounding boxes and probabilities for each region.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marL="457200" indent="-367920">
              <a:lnSpc>
                <a:spcPct val="115000"/>
              </a:lnSpc>
              <a:buClr>
                <a:srgbClr val="666666"/>
              </a:buClr>
              <a:buFont typeface="Montserrat"/>
              <a:buChar char="●"/>
            </a:pPr>
            <a:r>
              <a:rPr b="0" lang="en-GB" sz="2200" spc="-1" strike="noStrike">
                <a:solidFill>
                  <a:srgbClr val="666666"/>
                </a:solidFill>
                <a:latin typeface="Montserrat"/>
                <a:ea typeface="Montserrat"/>
              </a:rPr>
              <a:t>Now the same object can be detected by multiple bounding boxes.Therefore it uses non-maximal suppression to select best out of them.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extShape 1"/>
          <p:cNvSpPr txBox="1"/>
          <p:nvPr/>
        </p:nvSpPr>
        <p:spPr>
          <a:xfrm>
            <a:off x="311760" y="292680"/>
            <a:ext cx="8520120" cy="80064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TextShape 2"/>
          <p:cNvSpPr txBox="1"/>
          <p:nvPr/>
        </p:nvSpPr>
        <p:spPr>
          <a:xfrm>
            <a:off x="311760" y="1228680"/>
            <a:ext cx="8520120" cy="333972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7" name="Google Shape;102;p20" descr=""/>
          <p:cNvPicPr/>
          <p:nvPr/>
        </p:nvPicPr>
        <p:blipFill>
          <a:blip r:embed="rId1"/>
          <a:stretch/>
        </p:blipFill>
        <p:spPr>
          <a:xfrm>
            <a:off x="225360" y="228960"/>
            <a:ext cx="8692920" cy="46854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extShape 1"/>
          <p:cNvSpPr txBox="1"/>
          <p:nvPr/>
        </p:nvSpPr>
        <p:spPr>
          <a:xfrm>
            <a:off x="311760" y="292680"/>
            <a:ext cx="8520120" cy="80064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GB" sz="4200" spc="-1" strike="noStrike">
                <a:solidFill>
                  <a:srgbClr val="212121"/>
                </a:solidFill>
                <a:latin typeface="Amatic SC"/>
                <a:ea typeface="Amatic SC"/>
              </a:rPr>
              <a:t>Transfer learning</a:t>
            </a:r>
            <a:endParaRPr b="0" lang="en-US" sz="4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TextShape 2"/>
          <p:cNvSpPr txBox="1"/>
          <p:nvPr/>
        </p:nvSpPr>
        <p:spPr>
          <a:xfrm>
            <a:off x="311760" y="1228680"/>
            <a:ext cx="8520120" cy="364032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 marL="457200" indent="-367920">
              <a:lnSpc>
                <a:spcPct val="115000"/>
              </a:lnSpc>
              <a:buClr>
                <a:srgbClr val="666666"/>
              </a:buClr>
              <a:buFont typeface="Montserrat"/>
              <a:buChar char="●"/>
            </a:pPr>
            <a:r>
              <a:rPr b="0" lang="en-GB" sz="2200" spc="-1" strike="noStrike">
                <a:solidFill>
                  <a:srgbClr val="666666"/>
                </a:solidFill>
                <a:latin typeface="Montserrat"/>
                <a:ea typeface="Montserrat"/>
              </a:rPr>
              <a:t>Use of pre-trained state of the art models for predicting custom classes.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marL="457200" indent="-367920">
              <a:lnSpc>
                <a:spcPct val="115000"/>
              </a:lnSpc>
              <a:buClr>
                <a:srgbClr val="666666"/>
              </a:buClr>
              <a:buFont typeface="Montserrat"/>
              <a:buChar char="●"/>
            </a:pPr>
            <a:r>
              <a:rPr b="0" lang="en-GB" sz="2200" spc="-1" strike="noStrike">
                <a:solidFill>
                  <a:srgbClr val="666666"/>
                </a:solidFill>
                <a:latin typeface="Montserrat"/>
                <a:ea typeface="Montserrat"/>
              </a:rPr>
              <a:t>These models were trained on millions of images from imagenet to predict 1000 classes!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marL="457200" indent="-367920">
              <a:lnSpc>
                <a:spcPct val="115000"/>
              </a:lnSpc>
              <a:buClr>
                <a:srgbClr val="666666"/>
              </a:buClr>
              <a:buFont typeface="Montserrat"/>
              <a:buChar char="●"/>
            </a:pPr>
            <a:r>
              <a:rPr b="0" lang="en-GB" sz="2200" spc="-1" strike="noStrike">
                <a:solidFill>
                  <a:srgbClr val="666666"/>
                </a:solidFill>
                <a:latin typeface="Montserrat"/>
                <a:ea typeface="Montserrat"/>
              </a:rPr>
              <a:t>The weights of these models can be fine-tuned to predict any desired class.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marL="457200" indent="-367920">
              <a:lnSpc>
                <a:spcPct val="115000"/>
              </a:lnSpc>
              <a:buClr>
                <a:srgbClr val="666666"/>
              </a:buClr>
              <a:buFont typeface="Montserrat"/>
              <a:buChar char="●"/>
            </a:pPr>
            <a:r>
              <a:rPr b="0" lang="en-GB" sz="2200" spc="-1" strike="noStrike">
                <a:solidFill>
                  <a:srgbClr val="666666"/>
                </a:solidFill>
                <a:latin typeface="Montserrat"/>
                <a:ea typeface="Montserrat"/>
              </a:rPr>
              <a:t>Benefits - speeds up the training ,improves performance and works even with small number of images.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</TotalTime>
  <Application>LibreOffice/6.4.5.2$Windows_X86_64 LibreOffice_project/a726b36747cf2001e06b58ad5db1aa3a9a1872d6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en-US</dc:language>
  <cp:lastModifiedBy/>
  <dcterms:modified xsi:type="dcterms:W3CDTF">2020-07-22T09:58:28Z</dcterms:modified>
  <cp:revision>2</cp:revision>
  <dc:subject/>
  <dc:title/>
</cp:coreProperties>
</file>